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80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28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3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63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409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93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246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433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67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83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814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8EFFC-4CC4-4C3C-8366-90528AE226A8}" type="datetimeFigureOut">
              <a:rPr lang="en-US" smtClean="0"/>
              <a:t>11/5/2017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7F2AB-9317-471D-AD0C-1EFA07972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88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081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2039930"/>
            <a:ext cx="10580607" cy="4818070"/>
            <a:chOff x="430346" y="1667332"/>
            <a:chExt cx="10580607" cy="4818070"/>
          </a:xfrm>
        </p:grpSpPr>
        <p:grpSp>
          <p:nvGrpSpPr>
            <p:cNvPr id="13" name="Group 12"/>
            <p:cNvGrpSpPr/>
            <p:nvPr/>
          </p:nvGrpSpPr>
          <p:grpSpPr>
            <a:xfrm>
              <a:off x="430346" y="1667332"/>
              <a:ext cx="8553234" cy="4818070"/>
              <a:chOff x="1543473" y="1015678"/>
              <a:chExt cx="8515590" cy="4796864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1543473" y="1335477"/>
                <a:ext cx="8515590" cy="4477065"/>
                <a:chOff x="1252528" y="951014"/>
                <a:chExt cx="8515590" cy="4477065"/>
              </a:xfrm>
            </p:grpSpPr>
            <p:sp>
              <p:nvSpPr>
                <p:cNvPr id="5" name="TextBox 4"/>
                <p:cNvSpPr txBox="1"/>
                <p:nvPr/>
              </p:nvSpPr>
              <p:spPr>
                <a:xfrm>
                  <a:off x="4734793" y="5060373"/>
                  <a:ext cx="3429001" cy="36770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Plot Number</a:t>
                  </a:r>
                  <a:endParaRPr lang="en-US" dirty="0"/>
                </a:p>
              </p:txBody>
            </p:sp>
            <p:grpSp>
              <p:nvGrpSpPr>
                <p:cNvPr id="7" name="Group 6"/>
                <p:cNvGrpSpPr/>
                <p:nvPr/>
              </p:nvGrpSpPr>
              <p:grpSpPr>
                <a:xfrm>
                  <a:off x="2491518" y="951014"/>
                  <a:ext cx="7276600" cy="4212477"/>
                  <a:chOff x="2491518" y="951014"/>
                  <a:chExt cx="7276600" cy="4212477"/>
                </a:xfrm>
              </p:grpSpPr>
              <p:pic>
                <p:nvPicPr>
                  <p:cNvPr id="4" name="Picture 3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6317" t="9231" b="10905"/>
                  <a:stretch/>
                </p:blipFill>
                <p:spPr>
                  <a:xfrm>
                    <a:off x="2491518" y="951014"/>
                    <a:ext cx="7276600" cy="4109361"/>
                  </a:xfrm>
                  <a:prstGeom prst="rect">
                    <a:avLst/>
                  </a:prstGeom>
                </p:spPr>
              </p:pic>
              <p:sp>
                <p:nvSpPr>
                  <p:cNvPr id="6" name="TextBox 5"/>
                  <p:cNvSpPr txBox="1"/>
                  <p:nvPr/>
                </p:nvSpPr>
                <p:spPr>
                  <a:xfrm>
                    <a:off x="3207328" y="4732604"/>
                    <a:ext cx="897082" cy="430887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 smtClean="0"/>
                      <a:t>Plot 1</a:t>
                    </a:r>
                    <a:endParaRPr lang="en-US" sz="2200" dirty="0"/>
                  </a:p>
                </p:txBody>
              </p:sp>
            </p:grpSp>
            <p:sp>
              <p:nvSpPr>
                <p:cNvPr id="8" name="TextBox 7"/>
                <p:cNvSpPr txBox="1"/>
                <p:nvPr/>
              </p:nvSpPr>
              <p:spPr>
                <a:xfrm>
                  <a:off x="1252528" y="1702830"/>
                  <a:ext cx="1229733" cy="2083670"/>
                </a:xfrm>
                <a:prstGeom prst="rect">
                  <a:avLst/>
                </a:prstGeom>
                <a:solidFill>
                  <a:schemeClr val="bg1">
                    <a:alpha val="52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600" b="1" dirty="0" smtClean="0"/>
                    <a:t>How open is canopy at each plot?</a:t>
                  </a:r>
                  <a:endParaRPr lang="en-US" sz="2600" b="1" dirty="0"/>
                </a:p>
              </p:txBody>
            </p:sp>
          </p:grpSp>
          <p:sp>
            <p:nvSpPr>
              <p:cNvPr id="10" name="TextBox 9"/>
              <p:cNvSpPr txBox="1"/>
              <p:nvPr/>
            </p:nvSpPr>
            <p:spPr>
              <a:xfrm rot="16200000">
                <a:off x="2800915" y="3984164"/>
                <a:ext cx="15586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Less light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 rot="16200000">
                <a:off x="2747405" y="1568177"/>
                <a:ext cx="1408668" cy="303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More light</a:t>
                </a:r>
                <a:endParaRPr lang="en-US" dirty="0"/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6974802" y="5189477"/>
              <a:ext cx="4036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Error bars = 95%CI</a:t>
              </a:r>
              <a:endParaRPr lang="en-US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-3808" y="66001"/>
            <a:ext cx="10429460" cy="1908215"/>
          </a:xfrm>
          <a:prstGeom prst="rect">
            <a:avLst/>
          </a:prstGeom>
          <a:solidFill>
            <a:schemeClr val="bg1">
              <a:alpha val="5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200" dirty="0"/>
              <a:t>Canopy closure above 7 forest </a:t>
            </a:r>
            <a:r>
              <a:rPr lang="en-US" sz="2200" dirty="0" smtClean="0"/>
              <a:t>plots</a:t>
            </a:r>
          </a:p>
          <a:p>
            <a:r>
              <a:rPr lang="en-US" sz="3200" b="1" dirty="0" smtClean="0"/>
              <a:t>Should I use consider these planned or un-planned?</a:t>
            </a:r>
          </a:p>
          <a:p>
            <a:r>
              <a:rPr lang="en-US" sz="3200" b="1" dirty="0" smtClean="0"/>
              <a:t>1)Experiment was not designed to test this question</a:t>
            </a:r>
          </a:p>
          <a:p>
            <a:r>
              <a:rPr lang="en-US" sz="3200" b="1" dirty="0" smtClean="0"/>
              <a:t>2)Am going to carry out </a:t>
            </a:r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all possible comparisons</a:t>
            </a:r>
            <a:endParaRPr lang="en-US" sz="3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449180" y="1379621"/>
            <a:ext cx="83258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476035" y="1902026"/>
            <a:ext cx="77054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868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2039930"/>
            <a:ext cx="10580607" cy="4818070"/>
            <a:chOff x="430346" y="1667332"/>
            <a:chExt cx="10580607" cy="4818070"/>
          </a:xfrm>
        </p:grpSpPr>
        <p:grpSp>
          <p:nvGrpSpPr>
            <p:cNvPr id="13" name="Group 12"/>
            <p:cNvGrpSpPr/>
            <p:nvPr/>
          </p:nvGrpSpPr>
          <p:grpSpPr>
            <a:xfrm>
              <a:off x="430346" y="1667332"/>
              <a:ext cx="8553234" cy="4818070"/>
              <a:chOff x="1543473" y="1015678"/>
              <a:chExt cx="8515590" cy="4796864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1543473" y="1335477"/>
                <a:ext cx="8515590" cy="4477065"/>
                <a:chOff x="1252528" y="951014"/>
                <a:chExt cx="8515590" cy="4477065"/>
              </a:xfrm>
            </p:grpSpPr>
            <p:sp>
              <p:nvSpPr>
                <p:cNvPr id="5" name="TextBox 4"/>
                <p:cNvSpPr txBox="1"/>
                <p:nvPr/>
              </p:nvSpPr>
              <p:spPr>
                <a:xfrm>
                  <a:off x="4734793" y="5060373"/>
                  <a:ext cx="3429001" cy="36770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Plot Number</a:t>
                  </a:r>
                  <a:endParaRPr lang="en-US" dirty="0"/>
                </a:p>
              </p:txBody>
            </p:sp>
            <p:grpSp>
              <p:nvGrpSpPr>
                <p:cNvPr id="7" name="Group 6"/>
                <p:cNvGrpSpPr/>
                <p:nvPr/>
              </p:nvGrpSpPr>
              <p:grpSpPr>
                <a:xfrm>
                  <a:off x="2491518" y="951014"/>
                  <a:ext cx="7276600" cy="4212477"/>
                  <a:chOff x="2491518" y="951014"/>
                  <a:chExt cx="7276600" cy="4212477"/>
                </a:xfrm>
              </p:grpSpPr>
              <p:pic>
                <p:nvPicPr>
                  <p:cNvPr id="4" name="Picture 3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6317" t="9231" b="10905"/>
                  <a:stretch/>
                </p:blipFill>
                <p:spPr>
                  <a:xfrm>
                    <a:off x="2491518" y="951014"/>
                    <a:ext cx="7276600" cy="4109361"/>
                  </a:xfrm>
                  <a:prstGeom prst="rect">
                    <a:avLst/>
                  </a:prstGeom>
                </p:spPr>
              </p:pic>
              <p:sp>
                <p:nvSpPr>
                  <p:cNvPr id="6" name="TextBox 5"/>
                  <p:cNvSpPr txBox="1"/>
                  <p:nvPr/>
                </p:nvSpPr>
                <p:spPr>
                  <a:xfrm>
                    <a:off x="3207328" y="4732604"/>
                    <a:ext cx="897082" cy="430887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 smtClean="0"/>
                      <a:t>Plot 1</a:t>
                    </a:r>
                    <a:endParaRPr lang="en-US" sz="2200" dirty="0"/>
                  </a:p>
                </p:txBody>
              </p:sp>
            </p:grpSp>
            <p:sp>
              <p:nvSpPr>
                <p:cNvPr id="8" name="TextBox 7"/>
                <p:cNvSpPr txBox="1"/>
                <p:nvPr/>
              </p:nvSpPr>
              <p:spPr>
                <a:xfrm>
                  <a:off x="1252528" y="1702830"/>
                  <a:ext cx="1229733" cy="2083670"/>
                </a:xfrm>
                <a:prstGeom prst="rect">
                  <a:avLst/>
                </a:prstGeom>
                <a:solidFill>
                  <a:schemeClr val="bg1">
                    <a:alpha val="52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600" b="1" dirty="0" smtClean="0"/>
                    <a:t>How open is canopy at each plot?</a:t>
                  </a:r>
                  <a:endParaRPr lang="en-US" sz="2600" b="1" dirty="0"/>
                </a:p>
              </p:txBody>
            </p:sp>
          </p:grpSp>
          <p:sp>
            <p:nvSpPr>
              <p:cNvPr id="10" name="TextBox 9"/>
              <p:cNvSpPr txBox="1"/>
              <p:nvPr/>
            </p:nvSpPr>
            <p:spPr>
              <a:xfrm rot="16200000">
                <a:off x="2800915" y="3984164"/>
                <a:ext cx="15586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Less light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 rot="16200000">
                <a:off x="2747405" y="1568177"/>
                <a:ext cx="1408668" cy="303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More light</a:t>
                </a:r>
                <a:endParaRPr lang="en-US" dirty="0"/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6974802" y="5189477"/>
              <a:ext cx="4036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Error bars = 95%CI</a:t>
              </a:r>
              <a:endParaRPr lang="en-US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-3808" y="66001"/>
            <a:ext cx="10429460" cy="1908215"/>
          </a:xfrm>
          <a:prstGeom prst="rect">
            <a:avLst/>
          </a:prstGeom>
          <a:solidFill>
            <a:schemeClr val="bg1">
              <a:alpha val="5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200" dirty="0"/>
              <a:t>Canopy closure above 7 forest </a:t>
            </a:r>
            <a:r>
              <a:rPr lang="en-US" sz="2200" dirty="0" smtClean="0"/>
              <a:t>plots</a:t>
            </a:r>
          </a:p>
          <a:p>
            <a:r>
              <a:rPr lang="en-US" sz="3200" b="1" dirty="0" smtClean="0"/>
              <a:t>Should I use consider these planned or un-planned?</a:t>
            </a:r>
          </a:p>
          <a:p>
            <a:r>
              <a:rPr lang="en-US" sz="3200" b="1" dirty="0" smtClean="0"/>
              <a:t>1)</a:t>
            </a:r>
            <a:r>
              <a:rPr lang="en-US" sz="3200" b="1" u="sng" dirty="0" smtClean="0"/>
              <a:t>Experiment was not designed to test this question</a:t>
            </a:r>
          </a:p>
          <a:p>
            <a:r>
              <a:rPr lang="en-US" sz="3200" b="1" dirty="0" smtClean="0"/>
              <a:t>2)</a:t>
            </a:r>
            <a:r>
              <a:rPr lang="en-US" sz="3200" b="1" u="sng" dirty="0" smtClean="0"/>
              <a:t>Am going to carry out all possible comparisons</a:t>
            </a:r>
            <a:endParaRPr lang="en-US" sz="3200" b="1" u="sng" dirty="0"/>
          </a:p>
        </p:txBody>
      </p:sp>
      <p:sp>
        <p:nvSpPr>
          <p:cNvPr id="12" name="Right Brace 11"/>
          <p:cNvSpPr/>
          <p:nvPr/>
        </p:nvSpPr>
        <p:spPr>
          <a:xfrm>
            <a:off x="8787022" y="386367"/>
            <a:ext cx="485186" cy="158785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9137192" y="23992"/>
            <a:ext cx="259551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Most ecologists would consider this an </a:t>
            </a:r>
            <a:r>
              <a:rPr lang="en-US" sz="3200" b="1" dirty="0" smtClean="0"/>
              <a:t>after-the-fact</a:t>
            </a:r>
            <a:r>
              <a:rPr lang="en-US" sz="3200" dirty="0" smtClean="0"/>
              <a:t> </a:t>
            </a:r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UN-planned</a:t>
            </a:r>
            <a:r>
              <a:rPr lang="en-US" sz="3200" dirty="0" smtClean="0"/>
              <a:t> set of comparison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33464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2039930"/>
            <a:ext cx="10580607" cy="4818070"/>
            <a:chOff x="430346" y="1667332"/>
            <a:chExt cx="10580607" cy="4818070"/>
          </a:xfrm>
        </p:grpSpPr>
        <p:grpSp>
          <p:nvGrpSpPr>
            <p:cNvPr id="13" name="Group 12"/>
            <p:cNvGrpSpPr/>
            <p:nvPr/>
          </p:nvGrpSpPr>
          <p:grpSpPr>
            <a:xfrm>
              <a:off x="430346" y="1667332"/>
              <a:ext cx="8553234" cy="4818070"/>
              <a:chOff x="1543473" y="1015678"/>
              <a:chExt cx="8515590" cy="4796864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1543473" y="1335477"/>
                <a:ext cx="8515590" cy="4477065"/>
                <a:chOff x="1252528" y="951014"/>
                <a:chExt cx="8515590" cy="4477065"/>
              </a:xfrm>
            </p:grpSpPr>
            <p:sp>
              <p:nvSpPr>
                <p:cNvPr id="5" name="TextBox 4"/>
                <p:cNvSpPr txBox="1"/>
                <p:nvPr/>
              </p:nvSpPr>
              <p:spPr>
                <a:xfrm>
                  <a:off x="4734793" y="5060373"/>
                  <a:ext cx="3429001" cy="36770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Plot Number</a:t>
                  </a:r>
                  <a:endParaRPr lang="en-US" dirty="0"/>
                </a:p>
              </p:txBody>
            </p:sp>
            <p:grpSp>
              <p:nvGrpSpPr>
                <p:cNvPr id="7" name="Group 6"/>
                <p:cNvGrpSpPr/>
                <p:nvPr/>
              </p:nvGrpSpPr>
              <p:grpSpPr>
                <a:xfrm>
                  <a:off x="2491518" y="951014"/>
                  <a:ext cx="7276600" cy="4212477"/>
                  <a:chOff x="2491518" y="951014"/>
                  <a:chExt cx="7276600" cy="4212477"/>
                </a:xfrm>
              </p:grpSpPr>
              <p:pic>
                <p:nvPicPr>
                  <p:cNvPr id="4" name="Picture 3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6317" t="9231" b="10905"/>
                  <a:stretch/>
                </p:blipFill>
                <p:spPr>
                  <a:xfrm>
                    <a:off x="2491518" y="951014"/>
                    <a:ext cx="7276600" cy="4109361"/>
                  </a:xfrm>
                  <a:prstGeom prst="rect">
                    <a:avLst/>
                  </a:prstGeom>
                </p:spPr>
              </p:pic>
              <p:sp>
                <p:nvSpPr>
                  <p:cNvPr id="6" name="TextBox 5"/>
                  <p:cNvSpPr txBox="1"/>
                  <p:nvPr/>
                </p:nvSpPr>
                <p:spPr>
                  <a:xfrm>
                    <a:off x="3207328" y="4732604"/>
                    <a:ext cx="897082" cy="430887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 smtClean="0"/>
                      <a:t>Plot 1</a:t>
                    </a:r>
                    <a:endParaRPr lang="en-US" sz="2200" dirty="0"/>
                  </a:p>
                </p:txBody>
              </p:sp>
            </p:grpSp>
            <p:sp>
              <p:nvSpPr>
                <p:cNvPr id="8" name="TextBox 7"/>
                <p:cNvSpPr txBox="1"/>
                <p:nvPr/>
              </p:nvSpPr>
              <p:spPr>
                <a:xfrm>
                  <a:off x="1252528" y="1702830"/>
                  <a:ext cx="1229733" cy="2083670"/>
                </a:xfrm>
                <a:prstGeom prst="rect">
                  <a:avLst/>
                </a:prstGeom>
                <a:solidFill>
                  <a:schemeClr val="bg1">
                    <a:alpha val="52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600" b="1" dirty="0" smtClean="0"/>
                    <a:t>How open is canopy at each plot?</a:t>
                  </a:r>
                  <a:endParaRPr lang="en-US" sz="2600" b="1" dirty="0"/>
                </a:p>
              </p:txBody>
            </p:sp>
          </p:grpSp>
          <p:sp>
            <p:nvSpPr>
              <p:cNvPr id="10" name="TextBox 9"/>
              <p:cNvSpPr txBox="1"/>
              <p:nvPr/>
            </p:nvSpPr>
            <p:spPr>
              <a:xfrm rot="16200000">
                <a:off x="2800915" y="3984164"/>
                <a:ext cx="15586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Less light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 rot="16200000">
                <a:off x="2747405" y="1568177"/>
                <a:ext cx="1408668" cy="303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More light</a:t>
                </a:r>
                <a:endParaRPr lang="en-US" dirty="0"/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6974802" y="5189477"/>
              <a:ext cx="4036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Error bars = 95%CI</a:t>
              </a:r>
              <a:endParaRPr lang="en-US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-3808" y="66001"/>
            <a:ext cx="10429460" cy="1908215"/>
          </a:xfrm>
          <a:prstGeom prst="rect">
            <a:avLst/>
          </a:prstGeom>
          <a:solidFill>
            <a:schemeClr val="bg1">
              <a:alpha val="5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200" dirty="0"/>
              <a:t>Canopy closure above 7 forest </a:t>
            </a:r>
            <a:r>
              <a:rPr lang="en-US" sz="2200" dirty="0" smtClean="0"/>
              <a:t>plots</a:t>
            </a:r>
          </a:p>
          <a:p>
            <a:r>
              <a:rPr lang="en-US" sz="3200" b="1" dirty="0" smtClean="0"/>
              <a:t>Should I use consider these planned or un-planned?</a:t>
            </a:r>
          </a:p>
          <a:p>
            <a:r>
              <a:rPr lang="en-US" sz="3200" b="1" dirty="0" smtClean="0"/>
              <a:t>1)</a:t>
            </a:r>
            <a:r>
              <a:rPr lang="en-US" sz="3200" b="1" u="sng" dirty="0" smtClean="0"/>
              <a:t>Experiment was not designed to test this question</a:t>
            </a:r>
          </a:p>
          <a:p>
            <a:r>
              <a:rPr lang="en-US" sz="3200" b="1" dirty="0" smtClean="0"/>
              <a:t>2)</a:t>
            </a:r>
            <a:r>
              <a:rPr lang="en-US" sz="3200" b="1" u="sng" dirty="0" smtClean="0"/>
              <a:t>Am going to carry out all possible comparisons</a:t>
            </a:r>
            <a:endParaRPr lang="en-US" sz="3200" b="1" u="sng" dirty="0"/>
          </a:p>
        </p:txBody>
      </p:sp>
      <p:sp>
        <p:nvSpPr>
          <p:cNvPr id="12" name="Right Brace 11"/>
          <p:cNvSpPr/>
          <p:nvPr/>
        </p:nvSpPr>
        <p:spPr>
          <a:xfrm>
            <a:off x="8787021" y="309093"/>
            <a:ext cx="524403" cy="166512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9137192" y="23992"/>
            <a:ext cx="2595516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Most ecologists would consider this an </a:t>
            </a:r>
            <a:r>
              <a:rPr lang="en-US" sz="3200" b="1" dirty="0" smtClean="0"/>
              <a:t>after-the-fact</a:t>
            </a:r>
            <a:r>
              <a:rPr lang="en-US" sz="3200" dirty="0" smtClean="0"/>
              <a:t> </a:t>
            </a:r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UN-planned</a:t>
            </a:r>
            <a:r>
              <a:rPr lang="en-US" sz="3200" dirty="0" smtClean="0"/>
              <a:t> set of comparison</a:t>
            </a:r>
          </a:p>
          <a:p>
            <a:endParaRPr lang="en-US" sz="3200" dirty="0"/>
          </a:p>
          <a:p>
            <a:r>
              <a:rPr lang="en-US" sz="3200" dirty="0" smtClean="0"/>
              <a:t>Therefore need to “</a:t>
            </a:r>
            <a:r>
              <a:rPr lang="en-US" sz="3200" b="1" dirty="0" smtClean="0"/>
              <a:t>correct</a:t>
            </a:r>
            <a:r>
              <a:rPr lang="en-US" sz="3200" dirty="0" smtClean="0"/>
              <a:t>” for multiple comparisons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1866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11973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</a:t>
            </a:r>
            <a:r>
              <a:rPr lang="en-US" sz="3200" b="1" dirty="0" smtClean="0"/>
              <a:t>comparisons</a:t>
            </a:r>
          </a:p>
          <a:p>
            <a:r>
              <a:rPr lang="en-US" sz="3200" b="1" dirty="0" smtClean="0"/>
              <a:t>R tools</a:t>
            </a:r>
          </a:p>
          <a:p>
            <a:endParaRPr lang="en-US" sz="3200" b="1" dirty="0"/>
          </a:p>
          <a:p>
            <a:r>
              <a:rPr lang="en-US" sz="4400" b="1" dirty="0" smtClean="0">
                <a:solidFill>
                  <a:schemeClr val="accent2">
                    <a:lumMod val="75000"/>
                  </a:schemeClr>
                </a:solidFill>
              </a:rPr>
              <a:t>lm()</a:t>
            </a:r>
          </a:p>
          <a:p>
            <a:r>
              <a:rPr lang="en-US" sz="4400" b="1" dirty="0" err="1">
                <a:solidFill>
                  <a:schemeClr val="accent2">
                    <a:lumMod val="75000"/>
                  </a:schemeClr>
                </a:solidFill>
              </a:rPr>
              <a:t>a</a:t>
            </a:r>
            <a:r>
              <a:rPr lang="en-US" sz="4400" b="1" dirty="0" err="1" smtClean="0">
                <a:solidFill>
                  <a:schemeClr val="accent2">
                    <a:lumMod val="75000"/>
                  </a:schemeClr>
                </a:solidFill>
              </a:rPr>
              <a:t>nova</a:t>
            </a:r>
            <a:r>
              <a:rPr lang="en-US" sz="4400" b="1" dirty="0" smtClean="0">
                <a:solidFill>
                  <a:schemeClr val="accent2">
                    <a:lumMod val="75000"/>
                  </a:schemeClr>
                </a:solidFill>
              </a:rPr>
              <a:t>()</a:t>
            </a:r>
          </a:p>
          <a:p>
            <a:r>
              <a:rPr lang="en-US" sz="4400" b="1" dirty="0" err="1">
                <a:solidFill>
                  <a:schemeClr val="accent2">
                    <a:lumMod val="75000"/>
                  </a:schemeClr>
                </a:solidFill>
              </a:rPr>
              <a:t>p</a:t>
            </a:r>
            <a:r>
              <a:rPr lang="en-US" sz="4400" b="1" dirty="0" err="1" smtClean="0">
                <a:solidFill>
                  <a:schemeClr val="accent2">
                    <a:lumMod val="75000"/>
                  </a:schemeClr>
                </a:solidFill>
              </a:rPr>
              <a:t>airwise.t.test</a:t>
            </a:r>
            <a:r>
              <a:rPr lang="en-US" sz="4400" b="1" dirty="0" smtClean="0">
                <a:solidFill>
                  <a:schemeClr val="accent2">
                    <a:lumMod val="75000"/>
                  </a:schemeClr>
                </a:solidFill>
              </a:rPr>
              <a:t>()</a:t>
            </a:r>
            <a:endParaRPr lang="en-US" sz="4400" b="1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067504" y="-45549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139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1) Fit models w/ lm()</a:t>
            </a:r>
          </a:p>
          <a:p>
            <a:r>
              <a:rPr lang="en-US" dirty="0" smtClean="0"/>
              <a:t>2) Compare models with </a:t>
            </a:r>
            <a:r>
              <a:rPr lang="en-US" dirty="0" err="1" smtClean="0"/>
              <a:t>anova</a:t>
            </a:r>
            <a:r>
              <a:rPr lang="en-US" dirty="0" smtClean="0"/>
              <a:t>()</a:t>
            </a:r>
          </a:p>
          <a:p>
            <a:r>
              <a:rPr lang="en-US" dirty="0" smtClean="0"/>
              <a:t>3) Evaluate models (interpret p-value)</a:t>
            </a:r>
          </a:p>
          <a:p>
            <a:r>
              <a:rPr lang="en-US" dirty="0" smtClean="0"/>
              <a:t>4) Pairwise comparisons w/ </a:t>
            </a:r>
            <a:r>
              <a:rPr lang="en-US" dirty="0" err="1" smtClean="0"/>
              <a:t>pairwise.t.test</a:t>
            </a:r>
            <a:r>
              <a:rPr lang="en-US" dirty="0" smtClean="0"/>
              <a:t>(), </a:t>
            </a:r>
            <a:r>
              <a:rPr lang="en-US" dirty="0" err="1" smtClean="0"/>
              <a:t>p.adjusted</a:t>
            </a:r>
            <a:r>
              <a:rPr lang="en-US" dirty="0" smtClean="0"/>
              <a:t> = “none”</a:t>
            </a:r>
          </a:p>
          <a:p>
            <a:pPr lvl="1"/>
            <a:r>
              <a:rPr lang="en-US" dirty="0" smtClean="0"/>
              <a:t>4a) uncorrected</a:t>
            </a:r>
          </a:p>
          <a:p>
            <a:pPr lvl="1"/>
            <a:r>
              <a:rPr lang="en-US" dirty="0" smtClean="0"/>
              <a:t>4b) corrected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067504" y="-45549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8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74170"/>
          <a:stretch/>
        </p:blipFill>
        <p:spPr>
          <a:xfrm>
            <a:off x="0" y="1007366"/>
            <a:ext cx="11983453" cy="15112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1: </a:t>
            </a:r>
            <a:r>
              <a:rPr lang="en-US" sz="3200" b="1" u="sng" dirty="0" smtClean="0"/>
              <a:t>Fit models</a:t>
            </a:r>
            <a:endParaRPr lang="en-US" sz="3200" b="1" u="sng" dirty="0"/>
          </a:p>
        </p:txBody>
      </p:sp>
      <p:sp>
        <p:nvSpPr>
          <p:cNvPr id="4" name="TextBox 3"/>
          <p:cNvSpPr txBox="1"/>
          <p:nvPr/>
        </p:nvSpPr>
        <p:spPr>
          <a:xfrm>
            <a:off x="11690289" y="28572"/>
            <a:ext cx="50171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371201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" b="57718"/>
          <a:stretch/>
        </p:blipFill>
        <p:spPr>
          <a:xfrm>
            <a:off x="0" y="1007366"/>
            <a:ext cx="11983453" cy="247377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2: </a:t>
            </a:r>
            <a:r>
              <a:rPr lang="en-US" sz="3200" b="1" u="sng" dirty="0" smtClean="0"/>
              <a:t>compare models </a:t>
            </a:r>
            <a:r>
              <a:rPr lang="en-US" sz="3200" b="1" dirty="0" smtClean="0"/>
              <a:t>(</a:t>
            </a:r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omnibus test</a:t>
            </a:r>
            <a:r>
              <a:rPr lang="en-US" sz="3200" b="1" dirty="0" smtClean="0"/>
              <a:t>)</a:t>
            </a:r>
            <a:endParaRPr lang="en-US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1690289" y="28572"/>
            <a:ext cx="50171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2</a:t>
            </a:r>
            <a:endParaRPr lang="en-US" sz="32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488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" b="1783"/>
          <a:stretch/>
        </p:blipFill>
        <p:spPr>
          <a:xfrm>
            <a:off x="0" y="1007366"/>
            <a:ext cx="11983453" cy="57463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3: evaluate models (omnibus test)</a:t>
            </a:r>
            <a:endParaRPr lang="en-US" sz="3200" b="1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8293770" y="4539916"/>
            <a:ext cx="641683" cy="1010652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1690289" y="28572"/>
            <a:ext cx="50171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549174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" b="1783"/>
          <a:stretch/>
        </p:blipFill>
        <p:spPr>
          <a:xfrm>
            <a:off x="0" y="1007366"/>
            <a:ext cx="11983453" cy="57463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3: evaluate models (omnibus test)</a:t>
            </a:r>
            <a:endParaRPr lang="en-US" sz="3200" b="1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8293770" y="4539916"/>
            <a:ext cx="641683" cy="1010652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176085" y="2983139"/>
            <a:ext cx="2514204" cy="20621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Interpretation</a:t>
            </a:r>
          </a:p>
          <a:p>
            <a:pPr algn="ctr"/>
            <a:r>
              <a:rPr lang="en-US" sz="3200" dirty="0" smtClean="0"/>
              <a:t>At </a:t>
            </a:r>
            <a:r>
              <a:rPr lang="en-US" sz="3200" u="sng" dirty="0" smtClean="0"/>
              <a:t>least 1</a:t>
            </a:r>
            <a:r>
              <a:rPr lang="en-US" sz="3200" dirty="0" smtClean="0"/>
              <a:t> </a:t>
            </a:r>
            <a:r>
              <a:rPr lang="en-US" sz="3200" u="sng" dirty="0" smtClean="0"/>
              <a:t>pair</a:t>
            </a:r>
            <a:r>
              <a:rPr lang="en-US" sz="3200" dirty="0" smtClean="0"/>
              <a:t> of means differ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1690289" y="28572"/>
            <a:ext cx="50171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12067504" y="-45549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697792" y="3515932"/>
            <a:ext cx="1992497" cy="489398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538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" b="1783"/>
          <a:stretch/>
        </p:blipFill>
        <p:spPr>
          <a:xfrm>
            <a:off x="0" y="1007366"/>
            <a:ext cx="11983453" cy="57463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3: evaluate models (omnibus test)</a:t>
            </a:r>
            <a:endParaRPr lang="en-US" sz="3200" b="1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8293770" y="4539916"/>
            <a:ext cx="641683" cy="1010652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9176085" y="2983139"/>
            <a:ext cx="2514204" cy="20621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Interpretation</a:t>
            </a:r>
          </a:p>
          <a:p>
            <a:pPr algn="ctr"/>
            <a:r>
              <a:rPr lang="en-US" sz="3200" dirty="0" smtClean="0"/>
              <a:t>At </a:t>
            </a:r>
            <a:r>
              <a:rPr lang="en-US" sz="3200" u="sng" dirty="0" smtClean="0">
                <a:solidFill>
                  <a:schemeClr val="accent2">
                    <a:lumMod val="75000"/>
                  </a:schemeClr>
                </a:solidFill>
              </a:rPr>
              <a:t>least 1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3200" u="sng" dirty="0" smtClean="0">
                <a:solidFill>
                  <a:schemeClr val="accent2">
                    <a:lumMod val="75000"/>
                  </a:schemeClr>
                </a:solidFill>
              </a:rPr>
              <a:t>pair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3200" dirty="0" smtClean="0"/>
              <a:t>of means differ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1690289" y="28572"/>
            <a:ext cx="50171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12067504" y="-45549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213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ANOVA &amp;</a:t>
            </a:r>
            <a:br>
              <a:rPr lang="en-US" dirty="0" smtClean="0"/>
            </a:br>
            <a:r>
              <a:rPr lang="en-US" dirty="0" smtClean="0"/>
              <a:t>Multiple comparisons with no correction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867724" y="-45549"/>
            <a:ext cx="32427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09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" b="1783"/>
          <a:stretch/>
        </p:blipFill>
        <p:spPr>
          <a:xfrm>
            <a:off x="0" y="1007366"/>
            <a:ext cx="11983453" cy="57463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3: evaluate models (omnibus test)</a:t>
            </a:r>
            <a:endParaRPr lang="en-US" sz="3200" b="1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8293770" y="4539916"/>
            <a:ext cx="641683" cy="1010652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4241790" y="502649"/>
            <a:ext cx="7402719" cy="3708743"/>
            <a:chOff x="2852572" y="2957678"/>
            <a:chExt cx="7785113" cy="3900322"/>
          </a:xfrm>
        </p:grpSpPr>
        <p:pic>
          <p:nvPicPr>
            <p:cNvPr id="7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2954"/>
            <a:stretch/>
          </p:blipFill>
          <p:spPr bwMode="auto">
            <a:xfrm>
              <a:off x="6813049" y="2958476"/>
              <a:ext cx="3824636" cy="38995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38"/>
            <a:stretch/>
          </p:blipFill>
          <p:spPr bwMode="auto">
            <a:xfrm>
              <a:off x="2852572" y="2957678"/>
              <a:ext cx="3824636" cy="38411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TextBox 8"/>
          <p:cNvSpPr txBox="1"/>
          <p:nvPr/>
        </p:nvSpPr>
        <p:spPr>
          <a:xfrm>
            <a:off x="11690289" y="28572"/>
            <a:ext cx="50171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2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02049" y="1972679"/>
            <a:ext cx="811369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vs</a:t>
            </a:r>
            <a:endParaRPr lang="en-US" sz="4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067504" y="-45549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80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658" r="23995" b="78844"/>
          <a:stretch/>
        </p:blipFill>
        <p:spPr>
          <a:xfrm>
            <a:off x="226840" y="2708649"/>
            <a:ext cx="11579531" cy="17350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4 </a:t>
            </a:r>
            <a:r>
              <a:rPr lang="en-US" sz="3200" b="1" dirty="0" smtClean="0"/>
              <a:t>vs. 1</a:t>
            </a:r>
            <a:r>
              <a:rPr lang="en-US" sz="3200" b="1" dirty="0" smtClean="0"/>
              <a:t>: pairwise comparisons, </a:t>
            </a:r>
            <a:r>
              <a:rPr lang="en-US" sz="3200" b="1" dirty="0" smtClean="0"/>
              <a:t>NO </a:t>
            </a:r>
            <a:r>
              <a:rPr lang="en-US" sz="3200" b="1" dirty="0" smtClean="0"/>
              <a:t>correction for multiple comparisons</a:t>
            </a:r>
            <a:endParaRPr lang="en-US" sz="3200" b="1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796589" y="2149642"/>
            <a:ext cx="561474" cy="49730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7411453" y="2122716"/>
            <a:ext cx="577515" cy="52423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096126" y="3576157"/>
            <a:ext cx="1532021" cy="41832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5598696" y="4151709"/>
            <a:ext cx="144378" cy="41400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690289" y="28572"/>
            <a:ext cx="50171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4</a:t>
            </a:r>
            <a:endParaRPr lang="en-US" sz="32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2464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658" r="23995" b="78844"/>
          <a:stretch/>
        </p:blipFill>
        <p:spPr>
          <a:xfrm>
            <a:off x="226840" y="2708649"/>
            <a:ext cx="11579531" cy="17350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4 </a:t>
            </a:r>
            <a:r>
              <a:rPr lang="en-US" sz="3200" b="1" dirty="0" smtClean="0"/>
              <a:t>vs1</a:t>
            </a:r>
            <a:r>
              <a:rPr lang="en-US" sz="3200" b="1" dirty="0" smtClean="0"/>
              <a:t>: pairwise comparisons, NO correction for multiple comparisons</a:t>
            </a:r>
            <a:endParaRPr lang="en-US" sz="3200" b="1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796589" y="2149642"/>
            <a:ext cx="561474" cy="49730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66673" y="1200218"/>
            <a:ext cx="5269832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X: the </a:t>
            </a:r>
            <a:r>
              <a:rPr lang="en-US" sz="4400" dirty="0" smtClean="0">
                <a:solidFill>
                  <a:schemeClr val="bg1"/>
                </a:solidFill>
              </a:rPr>
              <a:t>numeric</a:t>
            </a:r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 data</a:t>
            </a:r>
            <a:endParaRPr lang="en-US" sz="44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11453" y="2122716"/>
            <a:ext cx="577515" cy="52423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096126" y="3576157"/>
            <a:ext cx="1532021" cy="41832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28863" y="3785936"/>
            <a:ext cx="3136232" cy="280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g: the column </a:t>
            </a:r>
          </a:p>
          <a:p>
            <a:pPr algn="ctr"/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w/</a:t>
            </a:r>
            <a:r>
              <a:rPr lang="en-US" sz="4400" u="sng" dirty="0" smtClean="0">
                <a:solidFill>
                  <a:schemeClr val="bg1"/>
                </a:solidFill>
              </a:rPr>
              <a:t>g</a:t>
            </a:r>
            <a:r>
              <a:rPr lang="en-US" sz="4400" dirty="0" smtClean="0">
                <a:solidFill>
                  <a:schemeClr val="bg1"/>
                </a:solidFill>
              </a:rPr>
              <a:t>rouping</a:t>
            </a:r>
          </a:p>
          <a:p>
            <a:pPr algn="ctr"/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Info it in</a:t>
            </a:r>
            <a:endParaRPr lang="en-US" sz="4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00817" y="4565718"/>
            <a:ext cx="7191183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solidFill>
                  <a:schemeClr val="accent2">
                    <a:lumMod val="75000"/>
                  </a:schemeClr>
                </a:solidFill>
              </a:rPr>
              <a:t>p.adjust.method</a:t>
            </a:r>
            <a:r>
              <a:rPr lang="en-US" sz="3600" b="1" dirty="0" smtClean="0">
                <a:solidFill>
                  <a:schemeClr val="accent2">
                    <a:lumMod val="75000"/>
                  </a:schemeClr>
                </a:solidFill>
              </a:rPr>
              <a:t>: method for correcting p-values for multiple-comparisons</a:t>
            </a:r>
          </a:p>
          <a:p>
            <a:r>
              <a:rPr lang="en-US" sz="3600" b="1" dirty="0" smtClean="0">
                <a:solidFill>
                  <a:schemeClr val="accent2">
                    <a:lumMod val="75000"/>
                  </a:schemeClr>
                </a:solidFill>
              </a:rPr>
              <a:t>“none” = “</a:t>
            </a:r>
            <a:r>
              <a:rPr lang="en-US" sz="3600" b="1" dirty="0" smtClean="0">
                <a:solidFill>
                  <a:schemeClr val="bg1"/>
                </a:solidFill>
              </a:rPr>
              <a:t>don’t correct</a:t>
            </a:r>
            <a:r>
              <a:rPr lang="en-US" sz="3600" b="1" dirty="0" smtClean="0">
                <a:solidFill>
                  <a:schemeClr val="accent2">
                    <a:lumMod val="75000"/>
                  </a:schemeClr>
                </a:solidFill>
              </a:rPr>
              <a:t>”</a:t>
            </a:r>
            <a:endParaRPr lang="en-US" sz="36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5598696" y="4151709"/>
            <a:ext cx="144378" cy="41400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690289" y="28572"/>
            <a:ext cx="50171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4</a:t>
            </a:r>
            <a:endParaRPr lang="en-US" sz="3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5743074" y="1815921"/>
            <a:ext cx="207440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2067504" y="-45549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563621" y="5806225"/>
            <a:ext cx="2707613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51767" y="6746383"/>
            <a:ext cx="266875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051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658" r="23995" b="78844"/>
          <a:stretch/>
        </p:blipFill>
        <p:spPr>
          <a:xfrm>
            <a:off x="226840" y="2708649"/>
            <a:ext cx="11579531" cy="17350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4 </a:t>
            </a:r>
            <a:r>
              <a:rPr lang="en-US" sz="3200" b="1" dirty="0" smtClean="0"/>
              <a:t>vs1</a:t>
            </a:r>
            <a:r>
              <a:rPr lang="en-US" sz="3200" b="1" dirty="0" smtClean="0"/>
              <a:t>: pairwise comparisons, NO correction for multiple comparisons</a:t>
            </a:r>
            <a:endParaRPr lang="en-US" sz="3200" b="1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796589" y="2149642"/>
            <a:ext cx="561474" cy="49730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66673" y="1200218"/>
            <a:ext cx="5269832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X: the </a:t>
            </a:r>
            <a:r>
              <a:rPr lang="en-US" sz="4400" b="1" u="sng" dirty="0" smtClean="0">
                <a:solidFill>
                  <a:schemeClr val="accent2">
                    <a:lumMod val="75000"/>
                  </a:schemeClr>
                </a:solidFill>
              </a:rPr>
              <a:t>numeric</a:t>
            </a:r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 data</a:t>
            </a:r>
            <a:endParaRPr lang="en-US" sz="44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7411453" y="2122716"/>
            <a:ext cx="577515" cy="52423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096126" y="3576157"/>
            <a:ext cx="1532021" cy="41832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28863" y="3785936"/>
            <a:ext cx="3136232" cy="28007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g: the column </a:t>
            </a:r>
          </a:p>
          <a:p>
            <a:pPr algn="ctr"/>
            <a:r>
              <a:rPr lang="en-US" sz="4400" u="sng" dirty="0" smtClean="0">
                <a:solidFill>
                  <a:schemeClr val="accent2">
                    <a:lumMod val="75000"/>
                  </a:schemeClr>
                </a:solidFill>
              </a:rPr>
              <a:t>w/grouping</a:t>
            </a:r>
          </a:p>
          <a:p>
            <a:pPr algn="ctr"/>
            <a:r>
              <a:rPr lang="en-US" sz="4400" dirty="0" smtClean="0">
                <a:solidFill>
                  <a:schemeClr val="accent2">
                    <a:lumMod val="75000"/>
                  </a:schemeClr>
                </a:solidFill>
              </a:rPr>
              <a:t>Info it in</a:t>
            </a:r>
            <a:endParaRPr lang="en-US" sz="4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00817" y="4565718"/>
            <a:ext cx="7191183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solidFill>
                  <a:schemeClr val="accent2">
                    <a:lumMod val="75000"/>
                  </a:schemeClr>
                </a:solidFill>
              </a:rPr>
              <a:t>p.adjust.method</a:t>
            </a:r>
            <a:r>
              <a:rPr lang="en-US" sz="3600" b="1" dirty="0" smtClean="0">
                <a:solidFill>
                  <a:schemeClr val="accent2">
                    <a:lumMod val="75000"/>
                  </a:schemeClr>
                </a:solidFill>
              </a:rPr>
              <a:t>: method for correcting p-values for multiple-comparisons</a:t>
            </a:r>
          </a:p>
          <a:p>
            <a:r>
              <a:rPr lang="en-US" sz="3600" b="1" dirty="0" smtClean="0">
                <a:solidFill>
                  <a:schemeClr val="accent2">
                    <a:lumMod val="75000"/>
                  </a:schemeClr>
                </a:solidFill>
              </a:rPr>
              <a:t>“none” = “</a:t>
            </a:r>
            <a:r>
              <a:rPr lang="en-US" sz="3600" b="1" u="sng" dirty="0" smtClean="0">
                <a:solidFill>
                  <a:schemeClr val="accent2">
                    <a:lumMod val="75000"/>
                  </a:schemeClr>
                </a:solidFill>
              </a:rPr>
              <a:t>don’t correct</a:t>
            </a:r>
            <a:r>
              <a:rPr lang="en-US" sz="3600" b="1" dirty="0" smtClean="0">
                <a:solidFill>
                  <a:schemeClr val="accent2">
                    <a:lumMod val="75000"/>
                  </a:schemeClr>
                </a:solidFill>
              </a:rPr>
              <a:t>”</a:t>
            </a:r>
            <a:endParaRPr lang="en-US" sz="36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5598696" y="4151709"/>
            <a:ext cx="144378" cy="41400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690289" y="28572"/>
            <a:ext cx="501711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4</a:t>
            </a:r>
            <a:endParaRPr lang="en-US" sz="32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7906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9660"/>
            <a:ext cx="10085982" cy="5168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</a:t>
            </a:r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multiple comparisons</a:t>
            </a:r>
          </a:p>
          <a:p>
            <a:r>
              <a:rPr lang="en-US" sz="3200" b="1" dirty="0" smtClean="0"/>
              <a:t>Step 4 </a:t>
            </a:r>
            <a:r>
              <a:rPr lang="en-US" sz="3200" b="1" dirty="0" smtClean="0"/>
              <a:t>vs </a:t>
            </a:r>
            <a:r>
              <a:rPr lang="en-US" sz="3200" b="1" dirty="0" smtClean="0"/>
              <a:t>1: pairwise comparisons, </a:t>
            </a:r>
            <a:r>
              <a:rPr lang="en-US" sz="3200" b="1" u="sng" dirty="0" smtClean="0"/>
              <a:t>NO</a:t>
            </a:r>
            <a:r>
              <a:rPr lang="en-US" sz="3200" b="1" dirty="0" smtClean="0"/>
              <a:t> correction for multiple comparisons</a:t>
            </a:r>
            <a:endParaRPr lang="en-US" sz="3200" b="1" dirty="0"/>
          </a:p>
        </p:txBody>
      </p:sp>
      <p:sp>
        <p:nvSpPr>
          <p:cNvPr id="4" name="Right Brace 3"/>
          <p:cNvSpPr/>
          <p:nvPr/>
        </p:nvSpPr>
        <p:spPr>
          <a:xfrm>
            <a:off x="7058526" y="3994485"/>
            <a:ext cx="433137" cy="2069431"/>
          </a:xfrm>
          <a:prstGeom prst="rightBrace">
            <a:avLst>
              <a:gd name="adj1" fmla="val 99074"/>
              <a:gd name="adj2" fmla="val 4845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944361" y="993663"/>
            <a:ext cx="3930315" cy="600164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-P-values for </a:t>
            </a:r>
            <a:r>
              <a:rPr lang="en-US" sz="3200" u="sng" dirty="0" smtClean="0"/>
              <a:t>each</a:t>
            </a:r>
            <a:r>
              <a:rPr lang="en-US" sz="3200" dirty="0" smtClean="0"/>
              <a:t> &amp; </a:t>
            </a:r>
            <a:r>
              <a:rPr lang="en-US" sz="3200" u="sng" dirty="0" smtClean="0"/>
              <a:t>every</a:t>
            </a:r>
            <a:r>
              <a:rPr lang="en-US" sz="3200" dirty="0" smtClean="0"/>
              <a:t> comparison</a:t>
            </a:r>
          </a:p>
          <a:p>
            <a:endParaRPr lang="en-US" sz="3200" dirty="0" smtClean="0"/>
          </a:p>
          <a:p>
            <a:r>
              <a:rPr lang="en-US" sz="3200" dirty="0" smtClean="0"/>
              <a:t>-</a:t>
            </a:r>
            <a:r>
              <a:rPr lang="en-US" sz="3200" dirty="0" smtClean="0"/>
              <a:t>R doesn’t have a way </a:t>
            </a:r>
            <a:r>
              <a:rPr lang="en-US" sz="3200" dirty="0" smtClean="0"/>
              <a:t>(I </a:t>
            </a:r>
            <a:r>
              <a:rPr lang="en-US" sz="3200" dirty="0" smtClean="0"/>
              <a:t>know </a:t>
            </a:r>
            <a:r>
              <a:rPr lang="en-US" sz="3200" dirty="0" smtClean="0"/>
              <a:t>of) of </a:t>
            </a:r>
            <a:r>
              <a:rPr lang="en-US" sz="3200" dirty="0" smtClean="0"/>
              <a:t>just </a:t>
            </a:r>
            <a:r>
              <a:rPr lang="en-US" sz="3200" dirty="0" smtClean="0"/>
              <a:t>giving you any </a:t>
            </a:r>
            <a:r>
              <a:rPr lang="en-US" sz="3200" u="sng" dirty="0" smtClean="0">
                <a:solidFill>
                  <a:schemeClr val="accent2">
                    <a:lumMod val="75000"/>
                  </a:schemeClr>
                </a:solidFill>
              </a:rPr>
              <a:t>planned </a:t>
            </a:r>
            <a:r>
              <a:rPr lang="en-US" sz="3200" u="sng" dirty="0" smtClean="0">
                <a:solidFill>
                  <a:schemeClr val="accent2">
                    <a:lumMod val="75000"/>
                  </a:schemeClr>
                </a:solidFill>
              </a:rPr>
              <a:t>comparisons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endParaRPr lang="en-US" sz="3200" dirty="0" smtClean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sz="3200" dirty="0" smtClean="0"/>
              <a:t>-</a:t>
            </a:r>
            <a:r>
              <a:rPr lang="en-US" sz="3200" dirty="0" smtClean="0"/>
              <a:t>these are NOT corrected </a:t>
            </a:r>
            <a:r>
              <a:rPr lang="en-US" sz="3200" dirty="0" smtClean="0"/>
              <a:t>&amp; </a:t>
            </a:r>
          </a:p>
          <a:p>
            <a:r>
              <a:rPr lang="en-US" sz="3200" dirty="0" smtClean="0"/>
              <a:t>therefore </a:t>
            </a:r>
            <a:r>
              <a:rPr lang="en-US" sz="3200" dirty="0" smtClean="0"/>
              <a:t>we risk a </a:t>
            </a:r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Type I error</a:t>
            </a:r>
            <a:endParaRPr lang="en-US" sz="32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067504" y="-45549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126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9660"/>
            <a:ext cx="10085982" cy="5168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4 </a:t>
            </a:r>
            <a:r>
              <a:rPr lang="en-US" sz="3200" b="1" dirty="0" smtClean="0"/>
              <a:t>vs 1</a:t>
            </a:r>
            <a:r>
              <a:rPr lang="en-US" sz="3200" b="1" dirty="0" smtClean="0"/>
              <a:t>: pairwise comparisons, </a:t>
            </a:r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NO</a:t>
            </a:r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 correction for multiple comparisons</a:t>
            </a:r>
            <a:endParaRPr lang="en-US" sz="3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Right Brace 3"/>
          <p:cNvSpPr/>
          <p:nvPr/>
        </p:nvSpPr>
        <p:spPr>
          <a:xfrm>
            <a:off x="7058526" y="3994485"/>
            <a:ext cx="433137" cy="2069431"/>
          </a:xfrm>
          <a:prstGeom prst="rightBrace">
            <a:avLst>
              <a:gd name="adj1" fmla="val 99074"/>
              <a:gd name="adj2" fmla="val 48450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944361" y="1012358"/>
            <a:ext cx="3930315" cy="532453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4400" dirty="0" smtClean="0"/>
          </a:p>
          <a:p>
            <a:pPr algn="ctr"/>
            <a:endParaRPr lang="en-US" sz="4400" dirty="0"/>
          </a:p>
          <a:p>
            <a:pPr algn="ctr"/>
            <a:endParaRPr lang="en-US" sz="4400" dirty="0" smtClean="0"/>
          </a:p>
          <a:p>
            <a:pPr algn="ctr"/>
            <a:endParaRPr lang="en-US" sz="4400" dirty="0"/>
          </a:p>
          <a:p>
            <a:pPr algn="ctr"/>
            <a:endParaRPr lang="en-US" sz="4400" dirty="0" smtClean="0"/>
          </a:p>
          <a:p>
            <a:pPr algn="ctr"/>
            <a:r>
              <a:rPr lang="en-US" sz="4400" b="1" dirty="0" smtClean="0">
                <a:solidFill>
                  <a:schemeClr val="accent2">
                    <a:lumMod val="75000"/>
                  </a:schemeClr>
                </a:solidFill>
              </a:rPr>
              <a:t>3 p-values </a:t>
            </a:r>
          </a:p>
          <a:p>
            <a:pPr algn="ctr"/>
            <a:r>
              <a:rPr lang="en-US" sz="4400" b="1" dirty="0" smtClean="0">
                <a:solidFill>
                  <a:schemeClr val="accent2">
                    <a:lumMod val="75000"/>
                  </a:schemeClr>
                </a:solidFill>
              </a:rPr>
              <a:t>&gt; 0.05</a:t>
            </a:r>
          </a:p>
          <a:p>
            <a:endParaRPr lang="en-US" sz="3200" dirty="0"/>
          </a:p>
        </p:txBody>
      </p:sp>
      <p:sp>
        <p:nvSpPr>
          <p:cNvPr id="6" name="Oval 5"/>
          <p:cNvSpPr/>
          <p:nvPr/>
        </p:nvSpPr>
        <p:spPr>
          <a:xfrm>
            <a:off x="1643928" y="4900863"/>
            <a:ext cx="1175963" cy="898358"/>
          </a:xfrm>
          <a:prstGeom prst="ellipse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63819" y="5029200"/>
            <a:ext cx="1086975" cy="898358"/>
          </a:xfrm>
          <a:prstGeom prst="ellipse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067504" y="-32670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814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9660"/>
            <a:ext cx="10085982" cy="5168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4 </a:t>
            </a:r>
            <a:r>
              <a:rPr lang="en-US" sz="3200" b="1" dirty="0" smtClean="0"/>
              <a:t>vs 1</a:t>
            </a:r>
            <a:r>
              <a:rPr lang="en-US" sz="3200" b="1" dirty="0" smtClean="0"/>
              <a:t>: pairwise comparisons, </a:t>
            </a:r>
            <a:r>
              <a:rPr lang="en-US" sz="3200" b="1" u="sng" dirty="0" smtClean="0"/>
              <a:t>NO</a:t>
            </a:r>
            <a:r>
              <a:rPr lang="en-US" sz="3200" b="1" dirty="0" smtClean="0"/>
              <a:t> correction for multiple comparisons</a:t>
            </a:r>
            <a:endParaRPr lang="en-US" sz="3200" b="1" dirty="0"/>
          </a:p>
        </p:txBody>
      </p:sp>
      <p:sp>
        <p:nvSpPr>
          <p:cNvPr id="6" name="Oval 5"/>
          <p:cNvSpPr/>
          <p:nvPr/>
        </p:nvSpPr>
        <p:spPr>
          <a:xfrm>
            <a:off x="8021052" y="2566737"/>
            <a:ext cx="1684422" cy="91440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95410" y="3481137"/>
            <a:ext cx="423511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use of the “</a:t>
            </a:r>
            <a:r>
              <a:rPr lang="en-US" sz="4400" b="1" dirty="0" smtClean="0">
                <a:solidFill>
                  <a:schemeClr val="accent2">
                    <a:lumMod val="75000"/>
                  </a:schemeClr>
                </a:solidFill>
              </a:rPr>
              <a:t>pooled</a:t>
            </a:r>
            <a:r>
              <a:rPr lang="en-US" sz="4400" dirty="0" smtClean="0"/>
              <a:t>” SD: makes this a “</a:t>
            </a:r>
            <a:r>
              <a:rPr lang="en-US" sz="4400" b="1" dirty="0" smtClean="0">
                <a:solidFill>
                  <a:schemeClr val="accent2">
                    <a:lumMod val="75000"/>
                  </a:schemeClr>
                </a:solidFill>
              </a:rPr>
              <a:t>modified</a:t>
            </a:r>
            <a:r>
              <a:rPr lang="en-US" sz="4400" dirty="0" smtClean="0"/>
              <a:t>” t-test</a:t>
            </a:r>
            <a:endParaRPr lang="en-US" sz="4400" dirty="0"/>
          </a:p>
        </p:txBody>
      </p:sp>
      <p:sp>
        <p:nvSpPr>
          <p:cNvPr id="4" name="Rectangle 3"/>
          <p:cNvSpPr/>
          <p:nvPr/>
        </p:nvSpPr>
        <p:spPr>
          <a:xfrm>
            <a:off x="7753082" y="5525036"/>
            <a:ext cx="2047741" cy="756868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067504" y="-45549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37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9660"/>
            <a:ext cx="10085982" cy="5168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111973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Example analysis: Canopy openness multiple comparisons</a:t>
            </a:r>
          </a:p>
          <a:p>
            <a:r>
              <a:rPr lang="en-US" sz="3200" b="1" dirty="0" smtClean="0"/>
              <a:t>Step 4 </a:t>
            </a:r>
            <a:r>
              <a:rPr lang="en-US" sz="3200" b="1" dirty="0" smtClean="0"/>
              <a:t>vs 1</a:t>
            </a:r>
            <a:r>
              <a:rPr lang="en-US" sz="3200" b="1" dirty="0" smtClean="0"/>
              <a:t>: pairwise comparisons, </a:t>
            </a:r>
            <a:r>
              <a:rPr lang="en-US" sz="3200" b="1" u="sng" dirty="0" smtClean="0"/>
              <a:t>NO</a:t>
            </a:r>
            <a:r>
              <a:rPr lang="en-US" sz="3200" b="1" dirty="0" smtClean="0"/>
              <a:t> correction for multiple comparisons</a:t>
            </a:r>
            <a:endParaRPr lang="en-US" sz="3200" b="1" dirty="0"/>
          </a:p>
        </p:txBody>
      </p:sp>
      <p:sp>
        <p:nvSpPr>
          <p:cNvPr id="6" name="Oval 5"/>
          <p:cNvSpPr/>
          <p:nvPr/>
        </p:nvSpPr>
        <p:spPr>
          <a:xfrm>
            <a:off x="8021052" y="2566737"/>
            <a:ext cx="1684422" cy="914400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95410" y="3481137"/>
            <a:ext cx="423511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use of the “</a:t>
            </a:r>
            <a:r>
              <a:rPr lang="en-US" sz="4400" b="1" dirty="0" smtClean="0">
                <a:solidFill>
                  <a:schemeClr val="accent2">
                    <a:lumMod val="75000"/>
                  </a:schemeClr>
                </a:solidFill>
              </a:rPr>
              <a:t>pooled</a:t>
            </a:r>
            <a:r>
              <a:rPr lang="en-US" sz="4400" dirty="0" smtClean="0"/>
              <a:t>” SD: makes this a “</a:t>
            </a:r>
            <a:r>
              <a:rPr lang="en-US" sz="4400" b="1" u="sng" dirty="0" smtClean="0">
                <a:solidFill>
                  <a:schemeClr val="accent2">
                    <a:lumMod val="75000"/>
                  </a:schemeClr>
                </a:solidFill>
              </a:rPr>
              <a:t>modified</a:t>
            </a:r>
            <a:r>
              <a:rPr lang="en-US" sz="4400" dirty="0" smtClean="0"/>
              <a:t>” t-test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54414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upload.wikimedia.org/wikipedia/commons/thumb/8/80/Nikon_1_V1_%2B_Fisheye_FC-E9_01.jpg/1024px-Nikon_1_V1_%2B_Fisheye_FC-E9_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274" y="3066411"/>
            <a:ext cx="4781511" cy="3791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18209" y="0"/>
            <a:ext cx="67681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600" dirty="0" smtClean="0"/>
              <a:t>Fisheye photographs &amp; canopy closure</a:t>
            </a:r>
          </a:p>
          <a:p>
            <a:pPr algn="ctr"/>
            <a:r>
              <a:rPr lang="en-US" sz="5600" dirty="0" smtClean="0"/>
              <a:t>(hemispheric photo)</a:t>
            </a:r>
            <a:endParaRPr lang="en-US" sz="5600" dirty="0"/>
          </a:p>
        </p:txBody>
      </p:sp>
      <p:grpSp>
        <p:nvGrpSpPr>
          <p:cNvPr id="5" name="Group 4"/>
          <p:cNvGrpSpPr/>
          <p:nvPr/>
        </p:nvGrpSpPr>
        <p:grpSpPr>
          <a:xfrm>
            <a:off x="6813049" y="0"/>
            <a:ext cx="3367207" cy="6858000"/>
            <a:chOff x="6813049" y="-931647"/>
            <a:chExt cx="3824636" cy="7789647"/>
          </a:xfrm>
        </p:grpSpPr>
        <p:pic>
          <p:nvPicPr>
            <p:cNvPr id="1030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2954"/>
            <a:stretch/>
          </p:blipFill>
          <p:spPr bwMode="auto">
            <a:xfrm>
              <a:off x="6813049" y="2958476"/>
              <a:ext cx="3824636" cy="38995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38"/>
            <a:stretch/>
          </p:blipFill>
          <p:spPr bwMode="auto">
            <a:xfrm>
              <a:off x="6813049" y="-931647"/>
              <a:ext cx="3824636" cy="38411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Isosceles Triangle 9"/>
          <p:cNvSpPr/>
          <p:nvPr/>
        </p:nvSpPr>
        <p:spPr>
          <a:xfrm rot="10800000">
            <a:off x="10443411" y="225310"/>
            <a:ext cx="1562257" cy="6476826"/>
          </a:xfrm>
          <a:prstGeom prst="triangle">
            <a:avLst/>
          </a:prstGeom>
          <a:gradFill>
            <a:gsLst>
              <a:gs pos="10000">
                <a:schemeClr val="accent2">
                  <a:lumMod val="50000"/>
                </a:schemeClr>
              </a:gs>
              <a:gs pos="59000">
                <a:srgbClr val="FFC000"/>
              </a:gs>
              <a:gs pos="83000">
                <a:srgbClr val="FFFF00"/>
              </a:gs>
              <a:gs pos="100000">
                <a:srgbClr val="FFFF00"/>
              </a:gs>
            </a:gsLst>
            <a:lin ang="5400000" scaled="1"/>
          </a:gra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 rot="5400000">
            <a:off x="7395411" y="592974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dirty="0" err="1" smtClean="0">
                <a:solidFill>
                  <a:srgbClr val="333333"/>
                </a:solidFill>
                <a:effectLst/>
                <a:latin typeface="albert"/>
              </a:rPr>
              <a:t>Glathorn</a:t>
            </a:r>
            <a:r>
              <a:rPr lang="en-US" b="0" i="0" dirty="0" smtClean="0">
                <a:solidFill>
                  <a:srgbClr val="333333"/>
                </a:solidFill>
                <a:effectLst/>
                <a:latin typeface="albert"/>
              </a:rPr>
              <a:t> &amp; </a:t>
            </a:r>
            <a:r>
              <a:rPr lang="en-US" dirty="0" err="1" smtClean="0"/>
              <a:t>Beckschäfer</a:t>
            </a:r>
            <a:r>
              <a:rPr lang="en-US" dirty="0" smtClean="0"/>
              <a:t> 2014 PLOS</a:t>
            </a:r>
            <a:endParaRPr lang="en-US" b="0" i="0" dirty="0">
              <a:solidFill>
                <a:srgbClr val="333333"/>
              </a:solidFill>
              <a:effectLst/>
              <a:latin typeface="alber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005668" y="-45549"/>
            <a:ext cx="186332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8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393988" y="596233"/>
            <a:ext cx="11235800" cy="5609086"/>
            <a:chOff x="6813049" y="-931647"/>
            <a:chExt cx="7811302" cy="3899524"/>
          </a:xfrm>
        </p:grpSpPr>
        <p:pic>
          <p:nvPicPr>
            <p:cNvPr id="1030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2954"/>
            <a:stretch/>
          </p:blipFill>
          <p:spPr bwMode="auto">
            <a:xfrm>
              <a:off x="10799715" y="-931647"/>
              <a:ext cx="3824636" cy="38995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38"/>
            <a:stretch/>
          </p:blipFill>
          <p:spPr bwMode="auto">
            <a:xfrm>
              <a:off x="6813049" y="-931647"/>
              <a:ext cx="3824636" cy="38411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Rectangle 5"/>
          <p:cNvSpPr/>
          <p:nvPr/>
        </p:nvSpPr>
        <p:spPr>
          <a:xfrm rot="5400000">
            <a:off x="8959334" y="389909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dirty="0" err="1" smtClean="0">
                <a:solidFill>
                  <a:srgbClr val="333333"/>
                </a:solidFill>
                <a:effectLst/>
                <a:latin typeface="albert"/>
              </a:rPr>
              <a:t>Glathorn</a:t>
            </a:r>
            <a:r>
              <a:rPr lang="en-US" b="0" i="0" dirty="0" smtClean="0">
                <a:solidFill>
                  <a:srgbClr val="333333"/>
                </a:solidFill>
                <a:effectLst/>
                <a:latin typeface="albert"/>
              </a:rPr>
              <a:t> &amp; </a:t>
            </a:r>
            <a:r>
              <a:rPr lang="en-US" dirty="0" err="1" smtClean="0"/>
              <a:t>Beckschäfer</a:t>
            </a:r>
            <a:r>
              <a:rPr lang="en-US" dirty="0" smtClean="0"/>
              <a:t> 2014 PLOS</a:t>
            </a:r>
            <a:endParaRPr lang="en-US" b="0" i="0" dirty="0">
              <a:solidFill>
                <a:srgbClr val="333333"/>
              </a:solidFill>
              <a:effectLst/>
              <a:latin typeface="alber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28373" y="11458"/>
            <a:ext cx="41125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Open canopy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6999748" y="0"/>
            <a:ext cx="41125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Closed canopy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926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582489" y="68381"/>
            <a:ext cx="82745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 smtClean="0"/>
              <a:t>Canopy closure above 6 forest plots</a:t>
            </a:r>
            <a:endParaRPr lang="en-US" sz="44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206573" y="572735"/>
            <a:ext cx="10549659" cy="6285265"/>
            <a:chOff x="1385002" y="1015678"/>
            <a:chExt cx="8674061" cy="5167822"/>
          </a:xfrm>
        </p:grpSpPr>
        <p:sp>
          <p:nvSpPr>
            <p:cNvPr id="12" name="Isosceles Triangle 11"/>
            <p:cNvSpPr/>
            <p:nvPr/>
          </p:nvSpPr>
          <p:spPr>
            <a:xfrm rot="10800000">
              <a:off x="1635825" y="1364592"/>
              <a:ext cx="910624" cy="3583556"/>
            </a:xfrm>
            <a:prstGeom prst="triangle">
              <a:avLst/>
            </a:prstGeom>
            <a:gradFill>
              <a:gsLst>
                <a:gs pos="10000">
                  <a:schemeClr val="accent2">
                    <a:lumMod val="50000"/>
                  </a:schemeClr>
                </a:gs>
                <a:gs pos="59000">
                  <a:srgbClr val="FFC000"/>
                </a:gs>
                <a:gs pos="83000">
                  <a:srgbClr val="FFFF00"/>
                </a:gs>
                <a:gs pos="100000">
                  <a:srgbClr val="FFFF00"/>
                </a:gs>
              </a:gsLst>
              <a:lin ang="5400000" scaled="1"/>
            </a:gra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385002" y="1335477"/>
              <a:ext cx="8674061" cy="4848023"/>
              <a:chOff x="1094057" y="951014"/>
              <a:chExt cx="8674061" cy="4848023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4734793" y="5060373"/>
                <a:ext cx="342900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200" dirty="0" smtClean="0"/>
                  <a:t>Plot Number</a:t>
                </a:r>
                <a:endParaRPr lang="en-US" sz="4200" dirty="0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2491518" y="951014"/>
                <a:ext cx="7276600" cy="4212477"/>
                <a:chOff x="2491518" y="951014"/>
                <a:chExt cx="7276600" cy="4212477"/>
              </a:xfrm>
            </p:grpSpPr>
            <p:pic>
              <p:nvPicPr>
                <p:cNvPr id="4" name="Picture 3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317" t="9231" b="10905"/>
                <a:stretch/>
              </p:blipFill>
              <p:spPr>
                <a:xfrm>
                  <a:off x="2491518" y="951014"/>
                  <a:ext cx="7276600" cy="4109361"/>
                </a:xfrm>
                <a:prstGeom prst="rect">
                  <a:avLst/>
                </a:prstGeom>
              </p:spPr>
            </p:pic>
            <p:sp>
              <p:nvSpPr>
                <p:cNvPr id="6" name="TextBox 5"/>
                <p:cNvSpPr txBox="1"/>
                <p:nvPr/>
              </p:nvSpPr>
              <p:spPr>
                <a:xfrm>
                  <a:off x="3207328" y="4732604"/>
                  <a:ext cx="897082" cy="43088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 smtClean="0"/>
                    <a:t>Plot 1</a:t>
                  </a:r>
                  <a:endParaRPr lang="en-US" sz="2200" dirty="0"/>
                </a:p>
              </p:txBody>
            </p:sp>
          </p:grpSp>
          <p:sp>
            <p:nvSpPr>
              <p:cNvPr id="8" name="TextBox 7"/>
              <p:cNvSpPr txBox="1"/>
              <p:nvPr/>
            </p:nvSpPr>
            <p:spPr>
              <a:xfrm>
                <a:off x="1094057" y="1517115"/>
                <a:ext cx="1397461" cy="2267252"/>
              </a:xfrm>
              <a:prstGeom prst="rect">
                <a:avLst/>
              </a:prstGeom>
              <a:solidFill>
                <a:schemeClr val="bg1">
                  <a:alpha val="52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/>
                  <a:t>How open is canopy at each plot?</a:t>
                </a:r>
                <a:endParaRPr lang="en-US" sz="3200" b="1" dirty="0"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 rot="16200000">
              <a:off x="2800915" y="3984164"/>
              <a:ext cx="1558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Less light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 rot="16200000">
              <a:off x="2747405" y="1568177"/>
              <a:ext cx="1408668" cy="303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More light</a:t>
              </a:r>
              <a:endParaRPr 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8805004" y="4976458"/>
            <a:ext cx="4036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 bars = 95%CI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747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582489" y="68381"/>
            <a:ext cx="82745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 smtClean="0"/>
              <a:t>Canopy closure above 6 forest plots</a:t>
            </a:r>
            <a:endParaRPr lang="en-US" sz="44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206573" y="572735"/>
            <a:ext cx="10549659" cy="6285265"/>
            <a:chOff x="1385002" y="1015678"/>
            <a:chExt cx="8674061" cy="5167822"/>
          </a:xfrm>
        </p:grpSpPr>
        <p:sp>
          <p:nvSpPr>
            <p:cNvPr id="12" name="Isosceles Triangle 11"/>
            <p:cNvSpPr/>
            <p:nvPr/>
          </p:nvSpPr>
          <p:spPr>
            <a:xfrm rot="10800000">
              <a:off x="1635825" y="1364592"/>
              <a:ext cx="910624" cy="3583556"/>
            </a:xfrm>
            <a:prstGeom prst="triangle">
              <a:avLst/>
            </a:prstGeom>
            <a:gradFill>
              <a:gsLst>
                <a:gs pos="10000">
                  <a:schemeClr val="accent2">
                    <a:lumMod val="50000"/>
                  </a:schemeClr>
                </a:gs>
                <a:gs pos="59000">
                  <a:srgbClr val="FFC000"/>
                </a:gs>
                <a:gs pos="83000">
                  <a:srgbClr val="FFFF00"/>
                </a:gs>
                <a:gs pos="100000">
                  <a:srgbClr val="FFFF00"/>
                </a:gs>
              </a:gsLst>
              <a:lin ang="5400000" scaled="1"/>
            </a:gra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385002" y="1335477"/>
              <a:ext cx="8674061" cy="4848023"/>
              <a:chOff x="1094057" y="951014"/>
              <a:chExt cx="8674061" cy="4848023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4734793" y="5060373"/>
                <a:ext cx="342900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200" dirty="0" smtClean="0"/>
                  <a:t>Plot Number</a:t>
                </a:r>
                <a:endParaRPr lang="en-US" sz="4200" dirty="0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2491518" y="951014"/>
                <a:ext cx="7276600" cy="4212477"/>
                <a:chOff x="2491518" y="951014"/>
                <a:chExt cx="7276600" cy="4212477"/>
              </a:xfrm>
            </p:grpSpPr>
            <p:pic>
              <p:nvPicPr>
                <p:cNvPr id="4" name="Picture 3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317" t="9231" b="10905"/>
                <a:stretch/>
              </p:blipFill>
              <p:spPr>
                <a:xfrm>
                  <a:off x="2491518" y="951014"/>
                  <a:ext cx="7276600" cy="4109361"/>
                </a:xfrm>
                <a:prstGeom prst="rect">
                  <a:avLst/>
                </a:prstGeom>
              </p:spPr>
            </p:pic>
            <p:sp>
              <p:nvSpPr>
                <p:cNvPr id="6" name="TextBox 5"/>
                <p:cNvSpPr txBox="1"/>
                <p:nvPr/>
              </p:nvSpPr>
              <p:spPr>
                <a:xfrm>
                  <a:off x="3207328" y="4732604"/>
                  <a:ext cx="897082" cy="43088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 smtClean="0"/>
                    <a:t>Plot 1</a:t>
                  </a:r>
                  <a:endParaRPr lang="en-US" sz="2200" dirty="0"/>
                </a:p>
              </p:txBody>
            </p:sp>
          </p:grpSp>
          <p:sp>
            <p:nvSpPr>
              <p:cNvPr id="8" name="TextBox 7"/>
              <p:cNvSpPr txBox="1"/>
              <p:nvPr/>
            </p:nvSpPr>
            <p:spPr>
              <a:xfrm>
                <a:off x="1094057" y="1517115"/>
                <a:ext cx="1397461" cy="2267252"/>
              </a:xfrm>
              <a:prstGeom prst="rect">
                <a:avLst/>
              </a:prstGeom>
              <a:solidFill>
                <a:schemeClr val="bg1">
                  <a:alpha val="52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/>
                  <a:t>How open is canopy at each plot?</a:t>
                </a:r>
                <a:endParaRPr lang="en-US" sz="3200" b="1" dirty="0"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 rot="16200000">
              <a:off x="2800915" y="3984164"/>
              <a:ext cx="1558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Less light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 rot="16200000">
              <a:off x="2747405" y="1568177"/>
              <a:ext cx="1408668" cy="303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More light</a:t>
              </a:r>
              <a:endParaRPr 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8805004" y="4976458"/>
            <a:ext cx="4036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 bars = 95%CI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3539077" y="33778"/>
            <a:ext cx="8523734" cy="6824222"/>
            <a:chOff x="8999562" y="-1322675"/>
            <a:chExt cx="5925831" cy="4744306"/>
          </a:xfrm>
        </p:grpSpPr>
        <p:pic>
          <p:nvPicPr>
            <p:cNvPr id="16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2954"/>
            <a:stretch/>
          </p:blipFill>
          <p:spPr bwMode="auto">
            <a:xfrm>
              <a:off x="12834137" y="1289427"/>
              <a:ext cx="2091256" cy="21322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38"/>
            <a:stretch/>
          </p:blipFill>
          <p:spPr bwMode="auto">
            <a:xfrm>
              <a:off x="8999562" y="-1322675"/>
              <a:ext cx="1688339" cy="16956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Rectangle 20"/>
          <p:cNvSpPr/>
          <p:nvPr/>
        </p:nvSpPr>
        <p:spPr>
          <a:xfrm>
            <a:off x="12062810" y="-45549"/>
            <a:ext cx="129189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49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582489" y="68381"/>
            <a:ext cx="82745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 smtClean="0"/>
              <a:t>Canopy closure above 6 forest plots</a:t>
            </a:r>
            <a:endParaRPr lang="en-US" sz="44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206573" y="572735"/>
            <a:ext cx="10549659" cy="6285265"/>
            <a:chOff x="1385002" y="1015678"/>
            <a:chExt cx="8674061" cy="5167822"/>
          </a:xfrm>
        </p:grpSpPr>
        <p:sp>
          <p:nvSpPr>
            <p:cNvPr id="12" name="Isosceles Triangle 11"/>
            <p:cNvSpPr/>
            <p:nvPr/>
          </p:nvSpPr>
          <p:spPr>
            <a:xfrm rot="10800000">
              <a:off x="1635825" y="1364592"/>
              <a:ext cx="910624" cy="3583556"/>
            </a:xfrm>
            <a:prstGeom prst="triangle">
              <a:avLst/>
            </a:prstGeom>
            <a:gradFill>
              <a:gsLst>
                <a:gs pos="10000">
                  <a:schemeClr val="accent2">
                    <a:lumMod val="50000"/>
                  </a:schemeClr>
                </a:gs>
                <a:gs pos="59000">
                  <a:srgbClr val="FFC000"/>
                </a:gs>
                <a:gs pos="83000">
                  <a:srgbClr val="FFFF00"/>
                </a:gs>
                <a:gs pos="100000">
                  <a:srgbClr val="FFFF00"/>
                </a:gs>
              </a:gsLst>
              <a:lin ang="5400000" scaled="1"/>
            </a:gra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385002" y="1335477"/>
              <a:ext cx="8674061" cy="4848023"/>
              <a:chOff x="1094057" y="951014"/>
              <a:chExt cx="8674061" cy="4848023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4734793" y="5060373"/>
                <a:ext cx="342900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200" dirty="0" smtClean="0"/>
                  <a:t>Plot Number</a:t>
                </a:r>
                <a:endParaRPr lang="en-US" sz="4200" dirty="0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2491518" y="951014"/>
                <a:ext cx="7276600" cy="4212477"/>
                <a:chOff x="2491518" y="951014"/>
                <a:chExt cx="7276600" cy="4212477"/>
              </a:xfrm>
            </p:grpSpPr>
            <p:pic>
              <p:nvPicPr>
                <p:cNvPr id="4" name="Picture 3"/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6317" t="9231" b="10905"/>
                <a:stretch/>
              </p:blipFill>
              <p:spPr>
                <a:xfrm>
                  <a:off x="2491518" y="951014"/>
                  <a:ext cx="7276600" cy="4109361"/>
                </a:xfrm>
                <a:prstGeom prst="rect">
                  <a:avLst/>
                </a:prstGeom>
              </p:spPr>
            </p:pic>
            <p:sp>
              <p:nvSpPr>
                <p:cNvPr id="6" name="TextBox 5"/>
                <p:cNvSpPr txBox="1"/>
                <p:nvPr/>
              </p:nvSpPr>
              <p:spPr>
                <a:xfrm>
                  <a:off x="3207328" y="4732604"/>
                  <a:ext cx="897082" cy="43088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200" dirty="0" smtClean="0"/>
                    <a:t>Plot 1</a:t>
                  </a:r>
                  <a:endParaRPr lang="en-US" sz="2200" dirty="0"/>
                </a:p>
              </p:txBody>
            </p:sp>
          </p:grpSp>
          <p:sp>
            <p:nvSpPr>
              <p:cNvPr id="8" name="TextBox 7"/>
              <p:cNvSpPr txBox="1"/>
              <p:nvPr/>
            </p:nvSpPr>
            <p:spPr>
              <a:xfrm>
                <a:off x="1094057" y="1517115"/>
                <a:ext cx="1397461" cy="2267252"/>
              </a:xfrm>
              <a:prstGeom prst="rect">
                <a:avLst/>
              </a:prstGeom>
              <a:solidFill>
                <a:schemeClr val="bg1">
                  <a:alpha val="52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/>
                  <a:t>How open is canopy at each plot?</a:t>
                </a:r>
                <a:endParaRPr lang="en-US" sz="3200" b="1" dirty="0"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 rot="16200000">
              <a:off x="2800915" y="3984164"/>
              <a:ext cx="15586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Less light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 rot="16200000">
              <a:off x="2747405" y="1568177"/>
              <a:ext cx="1408668" cy="303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More light</a:t>
              </a:r>
              <a:endParaRPr 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8805004" y="4976458"/>
            <a:ext cx="4036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 bars = 95%CI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3539077" y="33778"/>
            <a:ext cx="8523734" cy="6824222"/>
            <a:chOff x="8999562" y="-1322675"/>
            <a:chExt cx="5925831" cy="4744306"/>
          </a:xfrm>
        </p:grpSpPr>
        <p:pic>
          <p:nvPicPr>
            <p:cNvPr id="16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2954"/>
            <a:stretch/>
          </p:blipFill>
          <p:spPr bwMode="auto">
            <a:xfrm>
              <a:off x="12834137" y="1289427"/>
              <a:ext cx="2091256" cy="21322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6" descr="http://journals.plos.org/plosone/article/figure/image?size=large&amp;id=10.1371/journal.pone.0111924.g001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38"/>
            <a:stretch/>
          </p:blipFill>
          <p:spPr bwMode="auto">
            <a:xfrm>
              <a:off x="8999562" y="-1322675"/>
              <a:ext cx="1688339" cy="16956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TextBox 17"/>
          <p:cNvSpPr txBox="1"/>
          <p:nvPr/>
        </p:nvSpPr>
        <p:spPr>
          <a:xfrm>
            <a:off x="3924967" y="69997"/>
            <a:ext cx="1225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Open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544949" y="3791032"/>
            <a:ext cx="1409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</a:t>
            </a:r>
            <a:r>
              <a:rPr lang="en-US" sz="3200" dirty="0" smtClean="0">
                <a:solidFill>
                  <a:schemeClr val="bg1"/>
                </a:solidFill>
              </a:rPr>
              <a:t>losed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668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582489" y="68381"/>
            <a:ext cx="82745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 smtClean="0"/>
              <a:t>Canopy closure above 7 forest plots</a:t>
            </a:r>
            <a:endParaRPr lang="en-US" sz="44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206573" y="572735"/>
            <a:ext cx="10549659" cy="6285265"/>
            <a:chOff x="206573" y="1035341"/>
            <a:chExt cx="9773187" cy="5822659"/>
          </a:xfrm>
        </p:grpSpPr>
        <p:grpSp>
          <p:nvGrpSpPr>
            <p:cNvPr id="13" name="Group 12"/>
            <p:cNvGrpSpPr/>
            <p:nvPr/>
          </p:nvGrpSpPr>
          <p:grpSpPr>
            <a:xfrm>
              <a:off x="206573" y="1035341"/>
              <a:ext cx="9773187" cy="5822659"/>
              <a:chOff x="1385002" y="1015678"/>
              <a:chExt cx="8674061" cy="5167822"/>
            </a:xfrm>
          </p:grpSpPr>
          <p:sp>
            <p:nvSpPr>
              <p:cNvPr id="12" name="Isosceles Triangle 11"/>
              <p:cNvSpPr/>
              <p:nvPr/>
            </p:nvSpPr>
            <p:spPr>
              <a:xfrm rot="10800000">
                <a:off x="1635825" y="1364592"/>
                <a:ext cx="910624" cy="3583556"/>
              </a:xfrm>
              <a:prstGeom prst="triangle">
                <a:avLst/>
              </a:prstGeom>
              <a:gradFill>
                <a:gsLst>
                  <a:gs pos="10000">
                    <a:schemeClr val="accent2">
                      <a:lumMod val="50000"/>
                    </a:schemeClr>
                  </a:gs>
                  <a:gs pos="59000">
                    <a:srgbClr val="FFC000"/>
                  </a:gs>
                  <a:gs pos="83000">
                    <a:srgbClr val="FFFF00"/>
                  </a:gs>
                  <a:gs pos="100000">
                    <a:srgbClr val="FFFF00"/>
                  </a:gs>
                </a:gsLst>
                <a:lin ang="5400000" scaled="1"/>
              </a:gra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Group 8"/>
              <p:cNvGrpSpPr/>
              <p:nvPr/>
            </p:nvGrpSpPr>
            <p:grpSpPr>
              <a:xfrm>
                <a:off x="1385002" y="1335477"/>
                <a:ext cx="8674061" cy="4848023"/>
                <a:chOff x="1094057" y="951014"/>
                <a:chExt cx="8674061" cy="4848023"/>
              </a:xfrm>
            </p:grpSpPr>
            <p:sp>
              <p:nvSpPr>
                <p:cNvPr id="5" name="TextBox 4"/>
                <p:cNvSpPr txBox="1"/>
                <p:nvPr/>
              </p:nvSpPr>
              <p:spPr>
                <a:xfrm>
                  <a:off x="4734793" y="5060373"/>
                  <a:ext cx="3429001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200" dirty="0" smtClean="0"/>
                    <a:t>Plot Number</a:t>
                  </a:r>
                  <a:endParaRPr lang="en-US" sz="4200" dirty="0"/>
                </a:p>
              </p:txBody>
            </p:sp>
            <p:grpSp>
              <p:nvGrpSpPr>
                <p:cNvPr id="7" name="Group 6"/>
                <p:cNvGrpSpPr/>
                <p:nvPr/>
              </p:nvGrpSpPr>
              <p:grpSpPr>
                <a:xfrm>
                  <a:off x="2491518" y="951014"/>
                  <a:ext cx="7276600" cy="4212477"/>
                  <a:chOff x="2491518" y="951014"/>
                  <a:chExt cx="7276600" cy="4212477"/>
                </a:xfrm>
              </p:grpSpPr>
              <p:pic>
                <p:nvPicPr>
                  <p:cNvPr id="4" name="Picture 3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6317" t="9231" b="10905"/>
                  <a:stretch/>
                </p:blipFill>
                <p:spPr>
                  <a:xfrm>
                    <a:off x="2491518" y="951014"/>
                    <a:ext cx="7276600" cy="4109361"/>
                  </a:xfrm>
                  <a:prstGeom prst="rect">
                    <a:avLst/>
                  </a:prstGeom>
                </p:spPr>
              </p:pic>
              <p:sp>
                <p:nvSpPr>
                  <p:cNvPr id="6" name="TextBox 5"/>
                  <p:cNvSpPr txBox="1"/>
                  <p:nvPr/>
                </p:nvSpPr>
                <p:spPr>
                  <a:xfrm>
                    <a:off x="3207328" y="4732604"/>
                    <a:ext cx="897082" cy="430887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 smtClean="0"/>
                      <a:t>Plot 1</a:t>
                    </a:r>
                    <a:endParaRPr lang="en-US" sz="2200" dirty="0"/>
                  </a:p>
                </p:txBody>
              </p:sp>
            </p:grpSp>
            <p:sp>
              <p:nvSpPr>
                <p:cNvPr id="8" name="TextBox 7"/>
                <p:cNvSpPr txBox="1"/>
                <p:nvPr/>
              </p:nvSpPr>
              <p:spPr>
                <a:xfrm>
                  <a:off x="1094057" y="1517115"/>
                  <a:ext cx="1397461" cy="2267252"/>
                </a:xfrm>
                <a:prstGeom prst="rect">
                  <a:avLst/>
                </a:prstGeom>
                <a:solidFill>
                  <a:schemeClr val="bg1">
                    <a:alpha val="52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200" b="1" dirty="0" smtClean="0"/>
                    <a:t>How open is canopy at each plot?</a:t>
                  </a:r>
                  <a:endParaRPr lang="en-US" sz="3200" b="1" dirty="0"/>
                </a:p>
              </p:txBody>
            </p:sp>
          </p:grpSp>
          <p:sp>
            <p:nvSpPr>
              <p:cNvPr id="10" name="TextBox 9"/>
              <p:cNvSpPr txBox="1"/>
              <p:nvPr/>
            </p:nvSpPr>
            <p:spPr>
              <a:xfrm rot="16200000">
                <a:off x="2800915" y="3984164"/>
                <a:ext cx="15586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Less light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 rot="16200000">
                <a:off x="2747405" y="1568177"/>
                <a:ext cx="1408668" cy="303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More light</a:t>
                </a:r>
                <a:endParaRPr lang="en-US" dirty="0"/>
              </a:p>
            </p:txBody>
          </p:sp>
        </p:grpSp>
        <p:sp>
          <p:nvSpPr>
            <p:cNvPr id="15" name="Oval 14"/>
            <p:cNvSpPr/>
            <p:nvPr/>
          </p:nvSpPr>
          <p:spPr>
            <a:xfrm>
              <a:off x="2797453" y="1913409"/>
              <a:ext cx="300402" cy="300402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4074915" y="4588043"/>
              <a:ext cx="300402" cy="300402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915529" y="1370123"/>
            <a:ext cx="5680294" cy="1261884"/>
          </a:xfrm>
          <a:prstGeom prst="rect">
            <a:avLst/>
          </a:prstGeom>
          <a:solidFill>
            <a:schemeClr val="bg1">
              <a:alpha val="52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 smtClean="0">
                <a:solidFill>
                  <a:schemeClr val="accent2">
                    <a:lumMod val="75000"/>
                  </a:schemeClr>
                </a:solidFill>
              </a:rPr>
              <a:t>Should I use consider these planned or un-planned?</a:t>
            </a:r>
            <a:endParaRPr lang="en-US" sz="3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805004" y="4976458"/>
            <a:ext cx="4036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 bars = 95%CI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1867724" y="-45549"/>
            <a:ext cx="32427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67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2039930"/>
            <a:ext cx="10580607" cy="4818070"/>
            <a:chOff x="430346" y="1667332"/>
            <a:chExt cx="10580607" cy="4818070"/>
          </a:xfrm>
        </p:grpSpPr>
        <p:grpSp>
          <p:nvGrpSpPr>
            <p:cNvPr id="13" name="Group 12"/>
            <p:cNvGrpSpPr/>
            <p:nvPr/>
          </p:nvGrpSpPr>
          <p:grpSpPr>
            <a:xfrm>
              <a:off x="430346" y="1667332"/>
              <a:ext cx="8553234" cy="4818070"/>
              <a:chOff x="1543473" y="1015678"/>
              <a:chExt cx="8515590" cy="4796864"/>
            </a:xfrm>
          </p:grpSpPr>
          <p:grpSp>
            <p:nvGrpSpPr>
              <p:cNvPr id="9" name="Group 8"/>
              <p:cNvGrpSpPr/>
              <p:nvPr/>
            </p:nvGrpSpPr>
            <p:grpSpPr>
              <a:xfrm>
                <a:off x="1543473" y="1335477"/>
                <a:ext cx="8515590" cy="4477065"/>
                <a:chOff x="1252528" y="951014"/>
                <a:chExt cx="8515590" cy="4477065"/>
              </a:xfrm>
            </p:grpSpPr>
            <p:sp>
              <p:nvSpPr>
                <p:cNvPr id="5" name="TextBox 4"/>
                <p:cNvSpPr txBox="1"/>
                <p:nvPr/>
              </p:nvSpPr>
              <p:spPr>
                <a:xfrm>
                  <a:off x="4734793" y="5060373"/>
                  <a:ext cx="3429001" cy="36770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Plot Number</a:t>
                  </a:r>
                  <a:endParaRPr lang="en-US" dirty="0"/>
                </a:p>
              </p:txBody>
            </p:sp>
            <p:grpSp>
              <p:nvGrpSpPr>
                <p:cNvPr id="7" name="Group 6"/>
                <p:cNvGrpSpPr/>
                <p:nvPr/>
              </p:nvGrpSpPr>
              <p:grpSpPr>
                <a:xfrm>
                  <a:off x="2491518" y="951014"/>
                  <a:ext cx="7276600" cy="4212477"/>
                  <a:chOff x="2491518" y="951014"/>
                  <a:chExt cx="7276600" cy="4212477"/>
                </a:xfrm>
              </p:grpSpPr>
              <p:pic>
                <p:nvPicPr>
                  <p:cNvPr id="4" name="Picture 3"/>
                  <p:cNvPicPr>
                    <a:picLocks noChangeAspect="1"/>
                  </p:cNvPicPr>
                  <p:nvPr/>
                </p:nvPicPr>
                <p:blipFill rotWithShape="1">
                  <a:blip r:embed="rId2"/>
                  <a:srcRect l="6317" t="9231" b="10905"/>
                  <a:stretch/>
                </p:blipFill>
                <p:spPr>
                  <a:xfrm>
                    <a:off x="2491518" y="951014"/>
                    <a:ext cx="7276600" cy="4109361"/>
                  </a:xfrm>
                  <a:prstGeom prst="rect">
                    <a:avLst/>
                  </a:prstGeom>
                </p:spPr>
              </p:pic>
              <p:sp>
                <p:nvSpPr>
                  <p:cNvPr id="6" name="TextBox 5"/>
                  <p:cNvSpPr txBox="1"/>
                  <p:nvPr/>
                </p:nvSpPr>
                <p:spPr>
                  <a:xfrm>
                    <a:off x="3207328" y="4732604"/>
                    <a:ext cx="897082" cy="430887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2200" dirty="0" smtClean="0"/>
                      <a:t>Plot 1</a:t>
                    </a:r>
                    <a:endParaRPr lang="en-US" sz="2200" dirty="0"/>
                  </a:p>
                </p:txBody>
              </p:sp>
            </p:grpSp>
            <p:sp>
              <p:nvSpPr>
                <p:cNvPr id="8" name="TextBox 7"/>
                <p:cNvSpPr txBox="1"/>
                <p:nvPr/>
              </p:nvSpPr>
              <p:spPr>
                <a:xfrm>
                  <a:off x="1252528" y="1702830"/>
                  <a:ext cx="1229733" cy="2083670"/>
                </a:xfrm>
                <a:prstGeom prst="rect">
                  <a:avLst/>
                </a:prstGeom>
                <a:solidFill>
                  <a:schemeClr val="bg1">
                    <a:alpha val="52000"/>
                  </a:schemeClr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600" b="1" dirty="0" smtClean="0"/>
                    <a:t>How open is canopy at each plot?</a:t>
                  </a:r>
                  <a:endParaRPr lang="en-US" sz="2600" b="1" dirty="0"/>
                </a:p>
              </p:txBody>
            </p:sp>
          </p:grpSp>
          <p:sp>
            <p:nvSpPr>
              <p:cNvPr id="10" name="TextBox 9"/>
              <p:cNvSpPr txBox="1"/>
              <p:nvPr/>
            </p:nvSpPr>
            <p:spPr>
              <a:xfrm rot="16200000">
                <a:off x="2800915" y="3984164"/>
                <a:ext cx="15586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Less light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 rot="16200000">
                <a:off x="2747405" y="1568177"/>
                <a:ext cx="1408668" cy="3036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More light</a:t>
                </a:r>
                <a:endParaRPr lang="en-US" dirty="0"/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6974802" y="5189477"/>
              <a:ext cx="4036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Error bars = 95%CI</a:t>
              </a:r>
              <a:endParaRPr lang="en-US" dirty="0"/>
            </a:p>
          </p:txBody>
        </p:sp>
      </p:grpSp>
      <p:sp>
        <p:nvSpPr>
          <p:cNvPr id="2" name="Rectangle 1"/>
          <p:cNvSpPr/>
          <p:nvPr/>
        </p:nvSpPr>
        <p:spPr>
          <a:xfrm>
            <a:off x="12067504" y="-45549"/>
            <a:ext cx="124496" cy="6903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-3808" y="66001"/>
            <a:ext cx="10429460" cy="1908215"/>
          </a:xfrm>
          <a:prstGeom prst="rect">
            <a:avLst/>
          </a:prstGeom>
          <a:solidFill>
            <a:schemeClr val="bg1">
              <a:alpha val="52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200" dirty="0"/>
              <a:t>Canopy closure above 7 forest </a:t>
            </a:r>
            <a:r>
              <a:rPr lang="en-US" sz="2200" dirty="0" smtClean="0"/>
              <a:t>plots</a:t>
            </a:r>
          </a:p>
          <a:p>
            <a:r>
              <a:rPr lang="en-US" sz="3200" b="1" dirty="0" smtClean="0"/>
              <a:t>Should I use consider these planned or un-planned?</a:t>
            </a:r>
          </a:p>
          <a:p>
            <a:r>
              <a:rPr lang="en-US" sz="3200" b="1" dirty="0" smtClean="0"/>
              <a:t>1)</a:t>
            </a:r>
            <a:r>
              <a:rPr lang="en-US" sz="3200" b="1" dirty="0" smtClean="0">
                <a:solidFill>
                  <a:schemeClr val="bg1"/>
                </a:solidFill>
              </a:rPr>
              <a:t>Experiment was not designed to test this question</a:t>
            </a:r>
          </a:p>
          <a:p>
            <a:r>
              <a:rPr lang="en-US" sz="3200" b="1" dirty="0" smtClean="0"/>
              <a:t>2)</a:t>
            </a:r>
            <a:r>
              <a:rPr lang="en-US" sz="3200" b="1" dirty="0" smtClean="0">
                <a:solidFill>
                  <a:schemeClr val="bg1"/>
                </a:solidFill>
              </a:rPr>
              <a:t>Am going to carry out all possible comparisons</a:t>
            </a:r>
            <a:endParaRPr lang="en-US" sz="3200" b="1" dirty="0">
              <a:solidFill>
                <a:schemeClr val="bg1"/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449180" y="1379621"/>
            <a:ext cx="83258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476035" y="1902026"/>
            <a:ext cx="770543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914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821</Words>
  <Application>Microsoft Office PowerPoint</Application>
  <PresentationFormat>Widescreen</PresentationFormat>
  <Paragraphs>162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albert</vt:lpstr>
      <vt:lpstr>Arial</vt:lpstr>
      <vt:lpstr>Calibri</vt:lpstr>
      <vt:lpstr>Calibri Light</vt:lpstr>
      <vt:lpstr>Office Theme</vt:lpstr>
      <vt:lpstr>PowerPoint Presentation</vt:lpstr>
      <vt:lpstr>ANOVA &amp; Multiple comparisons with no correction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 steps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lisanjie2</dc:creator>
  <cp:lastModifiedBy>lisanjie2</cp:lastModifiedBy>
  <cp:revision>1</cp:revision>
  <dcterms:created xsi:type="dcterms:W3CDTF">2017-11-06T01:53:30Z</dcterms:created>
  <dcterms:modified xsi:type="dcterms:W3CDTF">2017-11-06T02:41:43Z</dcterms:modified>
</cp:coreProperties>
</file>

<file path=docProps/thumbnail.jpeg>
</file>